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5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5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6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notesSlides/notesSlide6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notesSlides/notesSlide6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notesSlides/notesSlide6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ppt/notesSlides/notesSlide6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9.xml" ContentType="application/vnd.openxmlformats-officedocument.drawingml.chartshapes+xml"/>
  <Override PartName="/ppt/notesSlides/notesSlide6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0.xml" ContentType="application/vnd.openxmlformats-officedocument.drawingml.chartshapes+xml"/>
  <Override PartName="/ppt/notesSlides/notesSlide6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1.xml" ContentType="application/vnd.openxmlformats-officedocument.drawingml.chartshapes+xml"/>
  <Override PartName="/ppt/notesSlides/notesSlide67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12.xml" ContentType="application/vnd.openxmlformats-officedocument.drawingml.chartshapes+xml"/>
  <Override PartName="/ppt/notesSlides/notesSlide68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13.xml" ContentType="application/vnd.openxmlformats-officedocument.drawingml.chartshapes+xml"/>
  <Override PartName="/ppt/notesSlides/notesSlide6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14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15.xml" ContentType="application/vnd.openxmlformats-officedocument.drawingml.chartshape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16.xml" ContentType="application/vnd.openxmlformats-officedocument.drawingml.chartshape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7.xml" ContentType="application/vnd.openxmlformats-officedocument.drawingml.chartshape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18.xml" ContentType="application/vnd.openxmlformats-officedocument.drawingml.chartshape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9.xml" ContentType="application/vnd.openxmlformats-officedocument.drawingml.chartshape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20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83"/>
  </p:notesMasterIdLst>
  <p:sldIdLst>
    <p:sldId id="257" r:id="rId3"/>
    <p:sldId id="263" r:id="rId4"/>
    <p:sldId id="264" r:id="rId5"/>
    <p:sldId id="266" r:id="rId6"/>
    <p:sldId id="419" r:id="rId7"/>
    <p:sldId id="368" r:id="rId8"/>
    <p:sldId id="420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421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22" r:id="rId59"/>
    <p:sldId id="436" r:id="rId60"/>
    <p:sldId id="457" r:id="rId61"/>
    <p:sldId id="458" r:id="rId62"/>
    <p:sldId id="456" r:id="rId63"/>
    <p:sldId id="437" r:id="rId64"/>
    <p:sldId id="438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446" r:id="rId73"/>
    <p:sldId id="447" r:id="rId74"/>
    <p:sldId id="448" r:id="rId75"/>
    <p:sldId id="449" r:id="rId76"/>
    <p:sldId id="450" r:id="rId77"/>
    <p:sldId id="451" r:id="rId78"/>
    <p:sldId id="452" r:id="rId79"/>
    <p:sldId id="453" r:id="rId80"/>
    <p:sldId id="454" r:id="rId81"/>
    <p:sldId id="45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9"/>
    <p:restoredTop sz="94402"/>
  </p:normalViewPr>
  <p:slideViewPr>
    <p:cSldViewPr snapToGrid="0">
      <p:cViewPr varScale="1">
        <p:scale>
          <a:sx n="137" d="100"/>
          <a:sy n="137" d="100"/>
        </p:scale>
        <p:origin x="132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3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5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6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7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8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9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0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04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873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55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380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347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0DEE-025B-1C15-0E06-BAF27C10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C9948-0209-41B0-6213-12B679694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26A4C-77D3-98BC-410B-15978B636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C5BFB-C5C0-4E01-EE38-85F2DEB22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65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003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40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668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19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61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9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06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297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70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490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683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320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078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481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17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96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250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726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430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9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062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363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9284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133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086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026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11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712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720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954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282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9433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465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6300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7369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944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76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6399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7671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05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9591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79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8002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9112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342D-F556-75F0-ADBC-792C5AAA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FEEE5-F646-CDD5-C6BC-A517C7BE3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93DC1-AD3B-C3F0-0B0A-FE99B37DE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F7C87-1B55-B379-6B2C-6B8E24AF3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106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87B2E-C692-0A39-9D24-150D14127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6CE4C4-212F-3493-75AA-347070C35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C9794-CBDA-4A01-2AF0-BBB4DC57F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E87DB-007E-DF36-F725-A7E2BC7DB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19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8D85-FBB1-5DED-B02E-675F5950A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6B90C-6DB6-53B1-44EC-0A0F0EC15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9CAE2-7FD6-4713-AA8C-13CE0EB0A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4D78B-DE00-6994-1511-D21DA088B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05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468D-8D2F-C456-0215-8ABD2FEDB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2CCAE-851C-B254-F661-ED10F083B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B0432-1DBB-D6E9-0F2B-94F9E7515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D159D-0FA1-B02C-4DF2-5FC75A52E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0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63665-BEFD-B5C9-59DE-F4048E2F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6E20D-A611-C09F-CEF6-430EDDF1A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20FC5-B8EF-7549-FCB1-8DBC842A2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004F6-DFDB-7C81-8EC7-BAF95B0F6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4545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4F442-3D79-1933-C928-A438FBB6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6C0F8-EE34-370D-401A-A7FB4EDC8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206AB-7BAB-13AC-11B8-02241D703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86-14F9-2B70-17BD-3F26C314A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907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F4031-CDD4-A947-F077-1E3B66D80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1FC01-4D41-49B6-B2E0-78D993444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769D4-8C08-0203-A5B0-8982E9F42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9B416-ABCC-7ECA-0D33-C48B46EF2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590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3680-0B9E-DA9E-83D2-F3B81FA8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B6F24-4AF6-DE35-8E24-A6FA54033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FB8C6-6D08-E8E1-0B98-87182DEA8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16066-30B3-EAA7-765A-455DC141D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974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60640-2BC9-7753-406D-D0FE1167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123A6-C66A-526D-C2AE-33D41983D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615A1-FCD7-4B44-6C87-07E98338B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6889D-8A4F-1F69-B25E-02B2D2F57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860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1CB5B-89CC-2329-0BDC-32AD1034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A4402-9FA5-A6DD-B6B3-E181C6808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349ED-4F81-ADDF-225C-0C3851581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0FA3D-3BB4-14FC-F03F-5F784147C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691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AFC97-1062-53A6-75A2-91199100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39B48-FD2F-D211-7183-DCCB1F6DF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9B008-5E4D-87F4-B9DD-C4F8234BC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54E03-4CFD-0D8F-9A89-2F41CD071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203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6DED3-BA08-C022-74D8-60E863C93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B86FE-32FC-B42F-E539-49B2A6572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E81C0-6B77-B9D7-3C20-2828CEDA2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8F16C-1D9D-5408-452D-59E61552B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707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6405A-F03F-58C9-6736-44F332C3A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7C097-3239-A8DD-9776-1017BB64F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11FEA8-3254-BE26-1D1C-0EE3FB83B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3EBE0-92A9-051A-FC79-8DA45D5AB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120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F3649-1EAA-78CF-CDC9-2EEAF9F6A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134A9-AD6D-38F7-53E0-E65804FB7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921-4AD4-CA20-F3A6-EE0591696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3B61F-5A2C-0395-8698-C918F57DB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87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F59C-3876-3283-EFDE-79E8AA4C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EB217-B9AD-63C8-41E1-2B4D83B66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B6E3D6-8CDE-596B-E6E0-BA7AE9865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3D0A-96D1-3553-BB61-5AF36DAEE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61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536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91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80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4B51C341-B570-8017-5058-9C786A2D7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D454466-4E40-490D-517A-2A1C91B274B5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B0D7BF6-7E10-FABA-3049-E6B152BE8B3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2423ED-5367-DEA1-C81C-DBEB0A9DB58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0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BCFF45B-2772-B637-1633-A25F684C3C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EAD3B7-4F6E-4DEA-07D0-1DEC1464A4E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457DAB-56D3-8B85-A014-99AF215DDFB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411EC9-9846-EB19-C392-D465E7105A2B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959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57E726E-D868-89AA-F085-6B585D392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51A25B8-A8F6-A444-5410-CE75EFB13F39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7ADBCEF-38CF-29E9-18EE-85A378DD58F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B6C474-F3D1-37C0-8318-36CA7753339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59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066C887-890E-C3ED-580E-AB1DCE36B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47F8DE8-8C50-CFA7-6F50-A5B6329A9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52C437A-5EDE-6AFE-0B90-15D109E9DCA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784B8-7C2F-7485-A944-4C9FD0076EBC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51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10" name="Picture 9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BCF2F10-332F-D541-BD3E-664B12DFE2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CF8930B-9F00-8E49-9B9C-E3B60243D26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2F61DD-EC44-4A9D-F379-0742CEDFF4C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1F2739-696A-E6FF-4A7E-37DD1F1F242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429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733E732-33D5-66CD-5BE7-2C69014EC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E613A-858E-3D3F-B9B3-DBD98342652E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B8AAE9-1DF0-58BC-4E71-1F97CC365C6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11DE6F-6F01-0DE1-546A-5BE711DF961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799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BDB1B972-59C2-C834-1927-270FD699B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2C8E70-EE14-0A3B-03CE-EE05760356D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31AB64-F4E6-43D0-F1CB-24F857EF676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BB33F6-900E-C08F-5B2E-621EF39C434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08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06809A0-1251-2382-3C2C-F993394FC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F55D1EA-64CF-3A25-0CC5-AA2B4F73F133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C1F7DEE-DEAD-0F5A-5AD3-52F905E3821B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0CD81F-221B-E2AC-D9A0-73D4FE57E98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7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EDC63EBF-568B-ABF9-FD45-39EA65107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DD1B561-F25F-DC6C-5473-863F9AE55A1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05C795D-41F2-CB79-D3C4-061359EC21A5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E16D7A-E715-85E9-1EDB-BAA2D0C9D238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48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20658CB0-EEA6-17DB-8F7D-3C71342F7A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09C8385-EAEB-9BCC-3361-7C778C64B0B6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02257E7-55D9-82E7-011E-3B5E8B23A68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BB641-8B1D-D5F2-C5AC-83970E02BE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53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664D7F5C-DE20-ED23-D6E5-910A9F793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030139-F8E0-4B77-7E92-F5E96A6FC44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AEF60C-9B98-6C5E-DF9F-A65D1CEE4E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48676-0823-7F52-C672-1AD8DF5D03C0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3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38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DBSCAN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773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can also identify nested clusters in higher dimensions (3-dimensions, 4-dimensions) 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3A0B-9CE5-26E5-A1B8-03A75E8D88F9}"/>
              </a:ext>
            </a:extLst>
          </p:cNvPr>
          <p:cNvCxnSpPr>
            <a:cxnSpLocks/>
          </p:cNvCxnSpPr>
          <p:nvPr/>
        </p:nvCxnSpPr>
        <p:spPr>
          <a:xfrm flipV="1">
            <a:off x="990600" y="3704422"/>
            <a:ext cx="6637539" cy="1931255"/>
          </a:xfrm>
          <a:prstGeom prst="straightConnector1">
            <a:avLst/>
          </a:prstGeom>
          <a:ln w="38100">
            <a:solidFill>
              <a:schemeClr val="dk1">
                <a:alpha val="35329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21A731-4B24-DA94-17C8-1E744C707DF8}"/>
              </a:ext>
            </a:extLst>
          </p:cNvPr>
          <p:cNvSpPr txBox="1"/>
          <p:nvPr/>
        </p:nvSpPr>
        <p:spPr>
          <a:xfrm rot="20364618">
            <a:off x="3399947" y="4841595"/>
            <a:ext cx="664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FEB452-7620-C534-5194-A43F73E127F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47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7362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tries to mimic what we can do by eye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9383B8-2F8A-50C6-82C0-1D0A1469169C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56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1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identify clusters by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densities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the points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1D6B3-820E-D7E1-066C-7956B68BF2FA}"/>
              </a:ext>
            </a:extLst>
          </p:cNvPr>
          <p:cNvGrpSpPr/>
          <p:nvPr/>
        </p:nvGrpSpPr>
        <p:grpSpPr>
          <a:xfrm>
            <a:off x="3297188" y="1069515"/>
            <a:ext cx="6116316" cy="1022359"/>
            <a:chOff x="3297188" y="1069515"/>
            <a:chExt cx="6116316" cy="10223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6D9CF2-D9A8-AB15-745B-DBCD77A7A1D4}"/>
                </a:ext>
              </a:extLst>
            </p:cNvPr>
            <p:cNvSpPr txBox="1"/>
            <p:nvPr/>
          </p:nvSpPr>
          <p:spPr>
            <a:xfrm>
              <a:off x="3297188" y="1069515"/>
              <a:ext cx="61163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Clusters are in </a:t>
              </a: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high density regions</a:t>
              </a:r>
              <a:endPara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FEC107-7E7F-E13D-0D0A-1C1780E21846}"/>
                </a:ext>
              </a:extLst>
            </p:cNvPr>
            <p:cNvSpPr/>
            <p:nvPr/>
          </p:nvSpPr>
          <p:spPr>
            <a:xfrm rot="5400000">
              <a:off x="6672884" y="1753712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E0CD5C2-4223-E9C9-C0CB-9379AD5049E0}"/>
                </a:ext>
              </a:extLst>
            </p:cNvPr>
            <p:cNvSpPr/>
            <p:nvPr/>
          </p:nvSpPr>
          <p:spPr>
            <a:xfrm rot="7521355">
              <a:off x="4029333" y="1828895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B3397B5-8E1A-CAE8-19F0-A77F5CFEBE3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0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1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identify clusters by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densities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the points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E67545-DBF3-E92C-155C-C53E707CE4CD}"/>
              </a:ext>
            </a:extLst>
          </p:cNvPr>
          <p:cNvGrpSpPr/>
          <p:nvPr/>
        </p:nvGrpSpPr>
        <p:grpSpPr>
          <a:xfrm>
            <a:off x="1780723" y="1069515"/>
            <a:ext cx="7421024" cy="3999753"/>
            <a:chOff x="1780723" y="1069515"/>
            <a:chExt cx="7421024" cy="39997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D1D6B3-820E-D7E1-066C-7956B68BF2FA}"/>
                </a:ext>
              </a:extLst>
            </p:cNvPr>
            <p:cNvGrpSpPr/>
            <p:nvPr/>
          </p:nvGrpSpPr>
          <p:grpSpPr>
            <a:xfrm>
              <a:off x="2412659" y="1069515"/>
              <a:ext cx="6789088" cy="3999753"/>
              <a:chOff x="2412659" y="1069515"/>
              <a:chExt cx="6789088" cy="399975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6D9CF2-D9A8-AB15-745B-DBCD77A7A1D4}"/>
                  </a:ext>
                </a:extLst>
              </p:cNvPr>
              <p:cNvSpPr txBox="1"/>
              <p:nvPr/>
            </p:nvSpPr>
            <p:spPr>
              <a:xfrm>
                <a:off x="3297188" y="1069515"/>
                <a:ext cx="590455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Outliers are in </a:t>
                </a:r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low density regions</a:t>
                </a:r>
                <a:endParaRPr kumimoji="0" lang="en-PH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6DFEC107-7E7F-E13D-0D0A-1C1780E21846}"/>
                  </a:ext>
                </a:extLst>
              </p:cNvPr>
              <p:cNvSpPr/>
              <p:nvPr/>
            </p:nvSpPr>
            <p:spPr>
              <a:xfrm rot="3131647">
                <a:off x="6905856" y="3190729"/>
                <a:ext cx="356919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EE0CD5C2-4223-E9C9-C0CB-9379AD5049E0}"/>
                  </a:ext>
                </a:extLst>
              </p:cNvPr>
              <p:cNvSpPr/>
              <p:nvPr/>
            </p:nvSpPr>
            <p:spPr>
              <a:xfrm rot="9058072">
                <a:off x="2412659" y="1659262"/>
                <a:ext cx="785952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93C41CB-FD6D-1470-B5D6-7EC9E251416D}"/>
                </a:ext>
              </a:extLst>
            </p:cNvPr>
            <p:cNvSpPr/>
            <p:nvPr/>
          </p:nvSpPr>
          <p:spPr>
            <a:xfrm rot="8371360">
              <a:off x="1780723" y="3048402"/>
              <a:ext cx="4481032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F7F07A6-E9C4-D92B-9110-89B3525CC5F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Let us see </a:t>
            </a:r>
            <a:r>
              <a:rPr lang="en-US" sz="3000" b="1" dirty="0">
                <a:solidFill>
                  <a:prstClr val="black"/>
                </a:solidFill>
                <a:latin typeface="Aptos" panose="02110004020202020204"/>
              </a:rPr>
              <a:t>DBSCAN</a:t>
            </a: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 in action!</a:t>
            </a:r>
            <a:endParaRPr kumimoji="0" lang="en-PH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E4401F-E307-6BBB-817C-5CA1A22E4B3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49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C67397-4FBF-2981-D1B0-7582E62BA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62200E-DF77-8B04-D19E-03C9597F07DF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F6D3CD-7D6F-2E8E-1BB2-7B6C7292D000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8F4FB8A-0810-3971-6B78-7523DA79A92D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6555D8-C5C8-9C8B-AD5E-ED458B54051E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2B9408-EC32-02B7-F520-058F5DB74589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A3F390-BA65-4AA5-3F00-F821CC467F19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639133-88D7-1865-D280-06CFF71BB76F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B3BA93-A1DA-1ED7-08F3-E3B480D5434B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C6A894-232E-3704-6199-3213A1AE2589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A55E2E-07F0-1D42-3604-76406EF07521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2F2432-CDBB-179C-E6D2-E1B451D5D168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3A8B32-CA8A-B226-58A9-B7D0D290A759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E5113E-F1E4-F1AD-7CC1-A3720C2E2478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87914F-AD4A-D260-6AFB-F89A3E29F540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7F0CEE-487D-45C5-3888-2CE9265A8B2C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E1F719-FDDD-6A1A-2333-AB37CFA3F862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3D56E4-21CA-45DC-BB0B-16B748B6144E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FC6E2C6-93E7-9B55-B40B-F39439399E45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076C1B6-DE2E-5410-0CF6-61322ACEA97F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40AE2C-3136-788A-E7CD-5CD8B799B064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E3E7353-2BB4-6220-C283-C801C68B3CCD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2AFA88B-5FCE-B0B8-8715-80731EB86919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EFE2359-7EBC-4C2E-D8A2-652857A1465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7ACA761-3A05-AB7A-D53E-2EF37131E76B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704161B-B8BA-D224-F504-83209D874E22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9CC8D87-BC72-9887-9F6D-657FA6FEF033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98A98B5-1A64-AC5F-5E8F-DF0517766A5A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E994529-75B5-7F20-C0D9-0258798D665D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FDB89D-9C58-58CB-1E39-24B2DCB65114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3A57B28-7144-A145-14ED-5103CEE68BB4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F6C20E8-7F38-A8CE-2D38-61D693875DF8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706793-B158-FACB-B926-28ED51332C4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3A2A2E6-1B63-6FF3-3924-0DD11F802E2A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066F1FD-29AE-E7DD-046F-E3D885852DFF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FC3A5A2-2E4C-9443-226F-77C716F83EB5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23B6B6D-9C7B-A4C7-02D6-8B780881086B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308152B-AA8A-1F8C-C961-E5742C7EC68F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6DC63D0-9E40-9A65-3662-245EB3D33566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4B0D9FF-932E-484B-7E76-83D9B41E7AD7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D31A98F-1424-1D8D-E213-C0DA83D8339F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681206D-A3CE-2201-FF18-BFDABFD9606E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6FF7844-DC2A-5EA1-DBC9-D817E62F3572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460E02B-C939-472F-6CF7-38278ED3A68A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C4C5EC9-BF65-621F-8229-FEE5CDE44842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7EB41C2-A4A5-76FB-C263-978388A78CD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5453A62-8102-ABFF-3D18-CD6D1E0EF56A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40CC71E-5CAF-D7C7-F0E1-C8CF2F946AD2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A011D3B-ECC8-CE68-B9E0-CE2B933851CE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29B90A6-5ED0-2366-090D-3A75BDDB4807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3FA14B9-F1A4-71DB-1925-BF83737705C4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FD101A7-171B-DA3C-B59D-A4BEB81F3FD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6F5033-20E0-9E13-88CD-A5C470A58DFB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1381388-F2A4-729D-8362-FB4F13A7D198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7872599-AE64-5356-AB30-BE0D2A10DBA3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5AA330F-4EA8-D484-B16E-8B432EB2188A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E71C90A-ED26-96E6-930A-98ADB9BEB290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B93C2E-BB67-4E1C-249E-689D0733E6D0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D42AFE-90ED-06D9-12F8-E302E73990E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194DB01-7460-2289-211A-9B06BF02FA30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8A44F52-22BE-8025-BB3C-373ADB7348A3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9290A-0F03-5724-9B94-E11637DB9B9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86965-ECB9-728E-2E21-57B5D424307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77F33-B685-6896-2DA2-6704436DA0C8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Step 1: </a:t>
            </a: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First, we c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the number of points close to each point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464342-F38B-1282-BD35-FA36DC3C05B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630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example, if we start at this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draw a circle around it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987" y="271613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0A67D7-E1F9-8165-BF68-2BC96BE68E5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95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 can see that the circle overlaps at least partially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 other points.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close to 6 other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987" y="269526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990218-2C74-FBB5-F99E-8E77A2630851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4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5" grpId="0" animBg="1"/>
      <p:bldP spid="26" grpId="0" animBg="1"/>
      <p:bldP spid="40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radius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this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circle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user defined. This is a hyperparameter that we can adjust or fiddle around.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5146" y="269325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ACF9FD-A3EF-E58D-6379-843F3949AFD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60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Likewise, for all the remaining points, we count the number of close points.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3337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10162" y="360986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5786" y="238867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5531" y="37602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2566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2D6D85-3DAE-50C0-A3E2-10E6B39EACD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4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  <p:bldP spid="60" grpId="0" animBg="1"/>
      <p:bldP spid="61" grpId="0" animBg="1"/>
      <p:bldP spid="63" grpId="0" animBg="1"/>
      <p:bldP spid="84" grpId="0" animBg="1"/>
      <p:bldP spid="85" grpId="0" animBg="1"/>
      <p:bldP spid="86" grpId="0" animBg="1"/>
      <p:bldP spid="91" grpId="0" animBg="1"/>
      <p:bldP spid="92" grpId="0" animBg="1"/>
      <p:bldP spid="95" grpId="0" animBg="1"/>
      <p:bldP spid="97" grpId="0" animBg="1"/>
      <p:bldP spid="99" grpId="0" animBg="1"/>
      <p:bldP spid="100" grpId="0" animBg="1"/>
      <p:bldP spid="101" grpId="0" animBg="1"/>
      <p:bldP spid="104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What is DBSCAN?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DBSCAN works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this example, we will define a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be one that is close to at least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 other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ECF038-8C3B-9F17-EFA2-475E99B66C58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9CD4BD-238B-CF72-39A6-DBBED4365321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1E825-EB5A-4B39-32A6-BCCB17645309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80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 of close points in a core point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user defined. This is a hyperparameter that we can adjust or fiddle around like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radius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00F655-7776-7408-9501-9A01260D2DE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2EF1A5-9293-2B84-575F-2EE9DD67192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42B6F1-B983-4D76-D929-6C59E2A059C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52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this example, these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some of our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because their red circles overlaps at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least four other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C6DE15B-E7FC-F94E-8E00-23B60A7AEA42}"/>
              </a:ext>
            </a:extLst>
          </p:cNvPr>
          <p:cNvSpPr/>
          <p:nvPr/>
        </p:nvSpPr>
        <p:spPr>
          <a:xfrm rot="6339978">
            <a:off x="3990434" y="1936282"/>
            <a:ext cx="12863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7312896-1551-C076-9F16-C86AC2993117}"/>
              </a:ext>
            </a:extLst>
          </p:cNvPr>
          <p:cNvSpPr/>
          <p:nvPr/>
        </p:nvSpPr>
        <p:spPr>
          <a:xfrm rot="2633803">
            <a:off x="5629585" y="1956708"/>
            <a:ext cx="122102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6D97E70-A5B4-234D-B861-F781B60A8DE5}"/>
              </a:ext>
            </a:extLst>
          </p:cNvPr>
          <p:cNvSpPr/>
          <p:nvPr/>
        </p:nvSpPr>
        <p:spPr>
          <a:xfrm rot="5733115">
            <a:off x="4277214" y="2402174"/>
            <a:ext cx="2072100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2F40C-6DFF-0811-F5CF-5E1BC827F15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F20060-2176-215C-3AF6-B7F18B417DAF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B775C-4252-8D7E-79B2-CCEE67EFF27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44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neither of these points are core points because their red circles do not overlap at least 4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7312896-1551-C076-9F16-C86AC2993117}"/>
              </a:ext>
            </a:extLst>
          </p:cNvPr>
          <p:cNvSpPr/>
          <p:nvPr/>
        </p:nvSpPr>
        <p:spPr>
          <a:xfrm rot="3580202">
            <a:off x="7091208" y="2735225"/>
            <a:ext cx="3657950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6D97E70-A5B4-234D-B861-F781B60A8DE5}"/>
              </a:ext>
            </a:extLst>
          </p:cNvPr>
          <p:cNvSpPr/>
          <p:nvPr/>
        </p:nvSpPr>
        <p:spPr>
          <a:xfrm rot="4398516">
            <a:off x="5997185" y="2363363"/>
            <a:ext cx="250032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0F3508-A5BB-C504-3AC1-277195980C2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2BBEA1-A259-F16C-2DF5-6C3525806D0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B719D5-11DA-5280-66D8-A22A8275BA5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0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Ultimately, we identify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they are all close to four other points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B322C7-4228-7671-72F0-DE839BD83EE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7ACE0-243A-4535-ECCE-55311E486D7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C771D-0C34-592E-5F9A-D4463D68BB38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835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remaining points are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D5D91F-8EC5-C472-B8FA-2606EFC5931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79DF9-57D0-FC91-8FEA-9E04E86A7E2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76404-D95E-B02D-6B80-DC475AAF422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079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randomly pick a core point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773225-84C6-ACE6-856B-FB6FB2B97AA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CA995-9941-3C7D-4DF0-154FD584CC9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534ED-C5F1-582E-491E-BE3787C7013D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90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randomly pick a core point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287357" y="209122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EC6AC6-40A7-6D0E-29DC-1CA45E390D7C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D1A2D-7BAA-0C93-1424-6984A1C9308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841AC-4C5C-FFF3-972D-AEE5A68527B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116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29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Next, the core points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302695" y="21046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9F4DCF-C488-C0C3-F5B0-B0D366DD648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54679-1B0B-96EF-7F79-2498D38ED4D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F58DE-8DD6-FC32-8D6D-CC03522AF87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0F27B0A-E512-F5D2-2D03-39E16AE7B65C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535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301574" y="210414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0D1C1-C73F-39D8-DA78-951D3CB42DF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78F73-AE80-EF6A-46E2-98FA9B9FA9F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DDACC-1ECC-7CB7-19C0-9841C22A7C4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577586-F2E7-4B07-33FD-51332B076D7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1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7170-E823-1626-D962-34AC2DC4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DBSCAN?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E871-A24C-3B79-7E36-B96C844E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562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Density-Based Spatial Clustering of Applications with Noise </a:t>
            </a:r>
            <a:r>
              <a:rPr lang="en-US" dirty="0"/>
              <a:t>is a density-based clustering technique that groups data points </a:t>
            </a:r>
            <a:r>
              <a:rPr lang="en-US" b="1" dirty="0"/>
              <a:t>based on their density and proximity</a:t>
            </a:r>
            <a:r>
              <a:rPr lang="en-US" dirty="0"/>
              <a:t> to each other.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A0DF827-0E18-E3B5-6EE8-17A08EABE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66" y="2286869"/>
            <a:ext cx="4033693" cy="2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81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489021" y="249289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6322FA-75E3-6685-8C4A-AB5C15519667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7909B-5BE4-819D-81CF-FAB3DE7BB7D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710AB-CDCC-1119-2012-EAA3EF5B1B3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45EC44-185F-64E3-0850-598AC1A652C9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80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971083" y="271218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1091B9-BB5B-D62E-D675-8678C70C2AFE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07FEA-2C20-879C-9362-0A46959723F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81E08-6E6F-0FBA-6D89-C754E5D8723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FFAC6C-C024-DE25-A66C-8D701BC38F89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71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142446" y="306045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DFE1B5-5B76-8FED-F85F-87080203C3E7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7B4EA-5180-625E-0A37-9FCC76D5E7B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23C3F-5C28-9635-F327-C1BD6A2486F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F19487-0CE0-8A8D-4562-6C11B0453682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5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541703" y="323588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279150-FDBF-1EF0-C3BE-8046B09FF8C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25392-EAA7-C61E-066D-0F501AA968AC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1E781-EBFB-9881-FB3D-6505105F8B75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EC7F733-6363-5DF6-3C34-2D0EB8DF082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95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698230" y="355344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9ACEFB-FE17-0C8D-FAE0-36C30BF612E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EC9BF-608C-E164-272F-33F8BE639F5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00972-6D85-E14E-4005-BD41E59442D8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F6F394-18BA-0F37-39D4-982990BF4D2C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66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047442" y="37421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0C16E7-2B8C-BF58-2B09-F4A37F7C37FA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E33CF-2544-E5AD-63B6-025B5C42B01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B6FAB-DAAA-0CD5-3CE3-3AD432E9F706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4DCA6B-8ACB-1271-84FE-25759D1949C4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79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249845" y="405133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56EAB8-5578-2B67-FE83-0665EE3DBD8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69655-0E00-090E-9509-25E40A9B7D8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63B67-1EE4-6D23-4B7D-25B3D1F19A4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A4DF7E-7F54-F0D7-FD13-21DFCCB7519F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009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657546" y="4186542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9F5886-1828-3B42-1F37-F0C5EB04CA5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5FD1C6-97BE-30B2-D31D-88B90B31054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98031-E30D-2666-F542-65F1E67BA38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D8C7C8-941D-FC5A-E1EA-E893F7F61B53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257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047876" y="42592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E6E043-C9C0-476D-0D1F-B621AE6D049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BFA83-D527-0669-B713-C6EE8D749623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7BE94D-0418-B57A-60D6-C4801C52343A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8F58792-9266-1FEA-7E80-1B55E362194C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619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317812" y="40704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BA3CC9-36B6-BD00-2DC1-E1F9215A665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19F6B-CE3A-477D-95DD-1633E0F9C406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AEFA2-E478-FA30-AE4E-486504EE7FD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0CA460-19F4-D849-5D22-71530A39D715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12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50A4C-ECF6-44A1-ECDC-141692C3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91C1-3A3A-A742-490E-CE25CEFF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DBSCAN?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2F37-190F-D69A-75F4-6BA4ABCEF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562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forms clusters by identifying </a:t>
            </a:r>
            <a:r>
              <a:rPr lang="en-US" b="1" dirty="0">
                <a:solidFill>
                  <a:srgbClr val="0070C0"/>
                </a:solidFill>
              </a:rPr>
              <a:t>core points</a:t>
            </a:r>
            <a:r>
              <a:rPr lang="en-US" dirty="0"/>
              <a:t> and expanding them to reach neighboring points.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Points not part of any cluster are classified as noise or outliers.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D0AC8C-6601-960D-5068-4089724E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66" y="2286869"/>
            <a:ext cx="4033693" cy="2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19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699435" y="4170626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73E573-166E-1394-A8F1-1346928A03A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D3834-B89B-83B3-66AD-76B009661A2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0664F-ECE0-F36F-07BB-E58F55356C1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39DCD5-A7A3-7D9D-2EFB-7B62B4D31644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86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937432" y="399967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50BC0C-5440-2128-E3BD-626C2E6D3AE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9C764-A4F2-1650-15D1-867D966A437C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83568-6B6B-DAEE-201D-7939ADBFE13E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F0B0CA-7E21-ECD0-1395-E17490922AA6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932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 this point, every single point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a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2DE1A-C7F4-809E-9B23-057473372A61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CB425-4EBC-0058-6D4D-24A6FBB9A9F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6150D51-E311-B65D-67B5-03C4C54D5CD6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004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Next, we add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C0A49-87E2-00FE-CA35-CE5344B33296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08615-3F36-F00B-E30D-B87EB128C9DB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2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example, this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close to a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4129414" y="4933063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538699" y="47442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7D077-C6F6-EB4E-54FE-61BF565C6C8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D5239-1EB8-96E5-FC6E-B3BAF7D633FB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130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However, because this 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we do not use it to extend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any further.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4129414" y="4933063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538699" y="47442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D19CB1-A6F4-A68E-B4AD-9DF5D1519EE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1C47-AD55-0359-742B-80C787730B6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6663B52-0E0D-EF54-19CA-AB3698F1732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962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 this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will not be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3706101" y="5223636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136612" y="5043358"/>
            <a:ext cx="969684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D11CF-C2E7-E713-6165-2EF70E164C0F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253D9-6D29-4943-221D-4B6B2BEB4F3D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4BADC7-030A-E216-EA72-994A01041319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007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Unlike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can only join a cluster. They can not extend it further.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3706101" y="5223636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136612" y="5043358"/>
            <a:ext cx="969684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C9DC0-21CF-7EC4-B9B3-4C086212C4D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A6C26-9766-0D24-5766-43AD498DE83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BA51D6-A7C3-BA61-0C37-B434F6AEC8C2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884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add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core points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the cluster.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5D8FF-9667-B8BD-B342-04ACF5F92259}"/>
              </a:ext>
            </a:extLst>
          </p:cNvPr>
          <p:cNvSpPr txBox="1"/>
          <p:nvPr/>
        </p:nvSpPr>
        <p:spPr>
          <a:xfrm>
            <a:off x="5926238" y="5463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89277-BE88-3CD8-E841-FD1547592FF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60214-C2D0-29FD-8B96-6C9FF558E22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D830DB-63A5-A9AD-D185-1A520C4BFD14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3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5" grpId="0" animBg="1"/>
      <p:bldP spid="25" grpId="0" animBg="1"/>
      <p:bldP spid="39" grpId="0" animBg="1"/>
      <p:bldP spid="50" grpId="0" animBg="1"/>
      <p:bldP spid="52" grpId="0" animBg="1"/>
      <p:bldP spid="62" grpId="0" animBg="1"/>
      <p:bldP spid="64" grpId="0" animBg="1"/>
      <p:bldP spid="70" grpId="0" animBg="1"/>
      <p:bldP spid="78" grpId="0" animBg="1"/>
      <p:bldP spid="82" grpId="0" animBg="1"/>
      <p:bldP spid="84" grpId="0" animBg="1"/>
      <p:bldP spid="88" grpId="0" animBg="1"/>
      <p:bldP spid="89" grpId="0" animBg="1"/>
      <p:bldP spid="10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now we are done creating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17909-DD5D-D6BA-7920-B3B2E0EEACF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4EEAF-AE98-6765-FD09-5C841FFBE83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44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C18711E-456B-ACC7-3D17-012D6493F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61663"/>
              </p:ext>
            </p:extLst>
          </p:nvPr>
        </p:nvGraphicFramePr>
        <p:xfrm>
          <a:off x="2032000" y="2774998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Height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Weight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170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171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…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…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8FF4C5-7377-E7CB-3E44-401C5BD813CB}"/>
              </a:ext>
            </a:extLst>
          </p:cNvPr>
          <p:cNvSpPr txBox="1"/>
          <p:nvPr/>
        </p:nvSpPr>
        <p:spPr>
          <a:xfrm>
            <a:off x="2032000" y="974676"/>
            <a:ext cx="812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latin typeface="Calibri (Body)"/>
              </a:rPr>
              <a:t>For example, if we have an unlabeled data set with Height and Weight measurements collected from a group of people…</a:t>
            </a:r>
          </a:p>
        </p:txBody>
      </p:sp>
    </p:spTree>
    <p:extLst>
      <p:ext uri="{BB962C8B-B14F-4D97-AF65-F5344CB8AC3E}">
        <p14:creationId xmlns:p14="http://schemas.microsoft.com/office/powerpoint/2010/main" val="942665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 because none of these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20166B-9559-426C-19C3-941C042335AB}"/>
              </a:ext>
            </a:extLst>
          </p:cNvPr>
          <p:cNvSpPr/>
          <p:nvPr/>
        </p:nvSpPr>
        <p:spPr>
          <a:xfrm rot="1542915">
            <a:off x="5362958" y="207704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3C5A3-64A4-E394-9646-58672FFF6F6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44FDB-2430-FE13-6F4C-24642D3035D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92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They form a new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they are close to each other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63436-5A3A-CA70-2D7C-1B3D164F11D3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F8FDC-09D7-B6DC-E8BF-ADFD4044890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520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added to it.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55A55-4EB1-BA41-C1AB-97637146BB18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41316-DADE-F905-446E-DDB8241D9F7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8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3" grpId="0" animBg="1"/>
      <p:bldP spid="94" grpId="0" animBg="1"/>
      <p:bldP spid="96" grpId="0" animBg="1"/>
      <p:bldP spid="98" grpId="0" animBg="1"/>
      <p:bldP spid="100" grpId="0" animBg="1"/>
      <p:bldP spid="10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added to it.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F4933-9348-F98F-2F27-E45F53E02A4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B1FC1-7AA8-A879-9FE5-A3220EEDCE3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534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have been assigned to a cluster, we are done clustering!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1A205-706F-CD1D-70D1-F173554BE41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EB07EE-42C4-0E27-87F6-06DC4852D95A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241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Any remaining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that are not close to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core-points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not added to clusters and are called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outliers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CDFAB-BDEA-D28C-1F15-CC900A49F1E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9CFB2-9DDF-5E22-9AB7-A6D5F8BB99C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495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that is how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algorithm works!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259C7-37F7-6DA5-749D-63D1C9235CE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BF989-1B8D-603B-BFDB-5338E98DF037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727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E6AA74E-D67B-BBEF-7688-2735333EE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661713"/>
                  </p:ext>
                </p:extLst>
              </p:nvPr>
            </p:nvGraphicFramePr>
            <p:xfrm>
              <a:off x="2654715" y="1625600"/>
              <a:ext cx="732453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1510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19138899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𝐴𝑣𝑒𝑟𝑎𝑔𝑒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𝐵𝑒𝑡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𝑉𝑖𝑠𝑖𝑡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𝑉𝑖𝑠𝑖𝑡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𝑀𝑜𝑛𝑡h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E6AA74E-D67B-BBEF-7688-2735333EE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661713"/>
                  </p:ext>
                </p:extLst>
              </p:nvPr>
            </p:nvGraphicFramePr>
            <p:xfrm>
              <a:off x="2654715" y="1625600"/>
              <a:ext cx="732453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1510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191388990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000" r="-100518" b="-6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042" t="-2000" r="-1042" b="-6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0020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85BD4F2-FF6C-7245-BBBD-907606AA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55D760-F576-71E1-81A9-5DF79D2461A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8DEB73C-9F23-77F6-9663-0A84A6DFC5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21464719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67E6C9-7217-0459-7885-0483C87292E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2DB7A7-85FE-277B-1B1B-E174879D995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195C-B75C-7CD9-1304-D082D06EB71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7EFC2A-A4D0-C148-E4CF-B47E62E6DB90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1E182A-310C-F6C0-5429-C82E312BADF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95FD11-D5CF-61D9-DBD1-7590A446321F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0B1FA5-BBEB-2F7D-D63E-EB8DF42F2E5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5CA41-AE6C-C945-F310-5DEB450A9F77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64906D-5214-2E5B-866B-8F891465E453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D30EE-F6F5-31D6-EBF2-90278220847D}"/>
              </a:ext>
            </a:extLst>
          </p:cNvPr>
          <p:cNvSpPr txBox="1"/>
          <p:nvPr/>
        </p:nvSpPr>
        <p:spPr>
          <a:xfrm>
            <a:off x="579775" y="789446"/>
            <a:ext cx="609805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eps</a:t>
            </a:r>
            <a:r>
              <a:rPr lang="en-US" sz="3000" b="1" dirty="0">
                <a:solidFill>
                  <a:srgbClr val="00B0F0"/>
                </a:solidFill>
              </a:rPr>
              <a:t> </a:t>
            </a:r>
            <a:r>
              <a:rPr lang="en-US" sz="3000" dirty="0"/>
              <a:t>is the maximum distance between two samples for one to be considered as in the neighborhood of the other.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35909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71FE2B7-F726-FE06-5538-770B768A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5D00AA5-1DF9-A692-2A37-9F99901E2207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B8C25B8F-1039-1739-B111-CE839CBBFF91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49C0E1-A401-401B-29F0-7350A935BE70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42528F-1A08-6352-8CD9-43D15B86BB81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DDD826-0DCD-D9BC-1994-3F6642CF9B4D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6D517B-1186-1D02-B6F6-1007099F95E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FC33F9-4A97-2763-77F7-420B95CA0ED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BF3EFC-C375-90D7-1D6F-717DDB6774D7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81962B-47D5-7AA1-7AB0-0372BDDAD8E2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A000A-66D8-2FCB-5483-B6F85C08DE1D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4266FE-136F-DA7C-2EDA-10CCF029CD2A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6DEBC9-F42E-C8EB-3B6C-8CF97F45F514}"/>
              </a:ext>
            </a:extLst>
          </p:cNvPr>
          <p:cNvSpPr txBox="1"/>
          <p:nvPr/>
        </p:nvSpPr>
        <p:spPr>
          <a:xfrm>
            <a:off x="579775" y="789446"/>
            <a:ext cx="60980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min_samples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dirty="0"/>
              <a:t>is the number of samples in a neighborhood for a point to be considered as a core point.</a:t>
            </a:r>
          </a:p>
          <a:p>
            <a:endParaRPr lang="en-US" sz="2800" dirty="0"/>
          </a:p>
          <a:p>
            <a:r>
              <a:rPr lang="en-US" sz="2800" dirty="0"/>
              <a:t>This </a:t>
            </a:r>
            <a:r>
              <a:rPr lang="en-US" sz="2800" b="1" dirty="0"/>
              <a:t>includes the point itself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If </a:t>
            </a:r>
            <a:r>
              <a:rPr lang="en-US" sz="2800" b="1" dirty="0" err="1">
                <a:solidFill>
                  <a:srgbClr val="7030A0"/>
                </a:solidFill>
              </a:rPr>
              <a:t>min_samples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is set to a higher value, DBSCAN will find denser clusters, whereas if it is set to a lower value, the found clusters will be more sparse.</a:t>
            </a:r>
          </a:p>
        </p:txBody>
      </p:sp>
    </p:spTree>
    <p:extLst>
      <p:ext uri="{BB962C8B-B14F-4D97-AF65-F5344CB8AC3E}">
        <p14:creationId xmlns:p14="http://schemas.microsoft.com/office/powerpoint/2010/main" val="128984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3" y="5635677"/>
            <a:ext cx="1184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44766" y="2672003"/>
            <a:ext cx="1183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And plotted the data in a scatter plot.. 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80C358-2A44-13EA-1B4D-0873D1071C3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0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E15D15-BA35-A6D5-B558-4619437A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66AE4B-5E02-52D9-B319-E15BFCC08D6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59ADB06-4737-B392-5F44-D1E00A8E3A2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1EDC9F-D84A-B9F7-B767-A6062085D5F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A01FD0-9E59-A1A8-B39F-47665E08E55D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5D4DB6-02B3-8678-316A-B8F15825CD5B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611C9-0616-AF19-0109-A64DD561306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066BD6-0532-E85C-BFF7-AB7190A31007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3E7792-B70F-5519-333A-654FC156EE47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E603A3-B3FC-434C-961E-93EA6FA89EA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87052-22C9-0A3F-3141-88E1C5F1E3EA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7AE1A26-7C2F-3B52-A6DF-1D23F450EAF1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CD213-5457-DF1B-FB7E-F35272B61F88}"/>
              </a:ext>
            </a:extLst>
          </p:cNvPr>
          <p:cNvSpPr txBox="1"/>
          <p:nvPr/>
        </p:nvSpPr>
        <p:spPr>
          <a:xfrm>
            <a:off x="579775" y="789446"/>
            <a:ext cx="609805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For this example, we will set</a:t>
            </a:r>
          </a:p>
          <a:p>
            <a:endParaRPr lang="en-US" sz="3000" b="1" dirty="0">
              <a:solidFill>
                <a:srgbClr val="7030A0"/>
              </a:solidFill>
            </a:endParaRPr>
          </a:p>
          <a:p>
            <a:r>
              <a:rPr lang="en-US" sz="3000" b="1" dirty="0">
                <a:solidFill>
                  <a:srgbClr val="7030A0"/>
                </a:solidFill>
              </a:rPr>
              <a:t>eps</a:t>
            </a:r>
            <a:r>
              <a:rPr lang="en-US" sz="3000" b="1" dirty="0"/>
              <a:t> = 1 </a:t>
            </a:r>
          </a:p>
          <a:p>
            <a:endParaRPr lang="en-US" sz="3000" b="1" dirty="0"/>
          </a:p>
          <a:p>
            <a:r>
              <a:rPr lang="en-US" sz="3000" dirty="0"/>
              <a:t>and</a:t>
            </a:r>
            <a:r>
              <a:rPr lang="en-US" sz="3000" b="1" dirty="0"/>
              <a:t> </a:t>
            </a:r>
          </a:p>
          <a:p>
            <a:endParaRPr lang="en-US" sz="3000" b="1" dirty="0">
              <a:solidFill>
                <a:srgbClr val="7030A0"/>
              </a:solidFill>
            </a:endParaRPr>
          </a:p>
          <a:p>
            <a:r>
              <a:rPr lang="en-US" sz="3000" b="1" dirty="0" err="1">
                <a:solidFill>
                  <a:srgbClr val="7030A0"/>
                </a:solidFill>
              </a:rPr>
              <a:t>min_samples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b="1" dirty="0"/>
              <a:t>= 4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79985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159FB8C-AEDD-F045-602E-749F081D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679AB9-9024-3DAA-686D-E15C5263B760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4C391C66-43D8-3D18-2D46-D6078C182C18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BC6131-A54D-00D0-C6E5-04E7C38FDEEF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F7FD6C-7556-C6A0-96BF-8500D2F8404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B0A8D2-CAD6-5F57-6F5B-C1E9676F1D5D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72457F-29F8-4B18-8D44-6B8B933EBD5C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563EAE-D548-434A-D6AA-1938B6E6BCDF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E38CDC-BADE-67DC-0486-C8B2067D1EE3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68429FF-8E52-A6BE-20AB-E7F02835F659}"/>
              </a:ext>
            </a:extLst>
          </p:cNvPr>
          <p:cNvGraphicFramePr>
            <a:graphicFrameLocks noGrp="1"/>
          </p:cNvGraphicFramePr>
          <p:nvPr/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647D1F3-54E4-EC0B-6E9E-C8025D2F1B6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238A8-D7E0-AFF8-3AE7-5589F94C5B02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9BA1EBA-1152-82E2-2A2D-F2F22C97A62B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2: </a:t>
            </a:r>
            <a:r>
              <a:rPr lang="en-US" dirty="0"/>
              <a:t>Calculate the distance between every pair of data points using a distance metric like </a:t>
            </a:r>
            <a:r>
              <a:rPr lang="en-US" b="1" dirty="0"/>
              <a:t>Euclidean distance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18382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24F1B5-0DD6-B6AD-79E3-42C36829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D84724-1E03-6C87-6943-D19612AA8D6A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6286473-6DA4-2DE1-8F27-6D6B411D5C0F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E3391-0E93-C78F-BF98-1D1F607442E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3EE885-3D72-6917-22EA-5424B559755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909901-0A73-F9D6-574E-7DDBF13B616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6F23DA-9AEA-2FB6-CEE5-755A285B978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53CCF-B1F4-0F77-85CE-9081E76B3C0B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113694-F6E1-DBE2-787B-FDC2C3078FEA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3D6EAC9-588F-B449-DE71-623C7C957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947783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F8F254-D2EA-76ED-5ED4-8946C94CED1E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1F66-1701-F585-92CE-2B545893E8A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E53387-CB6F-87A5-CEB5-669B25FA542F}"/>
              </a:ext>
            </a:extLst>
          </p:cNvPr>
          <p:cNvSpPr/>
          <p:nvPr/>
        </p:nvSpPr>
        <p:spPr>
          <a:xfrm>
            <a:off x="8174577" y="28597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59EF1-158F-E7E3-EFB7-DA96E98848D0}"/>
              </a:ext>
            </a:extLst>
          </p:cNvPr>
          <p:cNvSpPr/>
          <p:nvPr/>
        </p:nvSpPr>
        <p:spPr>
          <a:xfrm>
            <a:off x="1371601" y="1156226"/>
            <a:ext cx="2340862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DF9F3-4090-D05A-36DA-DA4B835333F4}"/>
              </a:ext>
            </a:extLst>
          </p:cNvPr>
          <p:cNvSpPr/>
          <p:nvPr/>
        </p:nvSpPr>
        <p:spPr>
          <a:xfrm>
            <a:off x="800101" y="1608668"/>
            <a:ext cx="571500" cy="18203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1B1BC6-514E-FB9E-062E-FD8F1AFF8AD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8581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67A561A-50B7-688C-6641-123104C48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3ED7C8-6400-DB9D-2BD1-4B02D4ECE3D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5A996B76-1A7C-66AF-E01D-A9D68BE630B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287E51-70D0-1E98-D2F2-13FAFB79670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51EBD7-262F-20F0-D53C-AFF19B78883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6E5088-EF3D-7653-F936-F3D3BE975498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FC7636-5B14-C323-62D6-28228AF803B0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899A66-4445-D723-37B1-E2AFD3ADFA2E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1601AA-6B27-6590-EC51-9201CE9236A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E8AC37-5E5D-C9CD-5725-742ED098B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635359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EB57BB-8490-D26B-E03B-264C2D54C08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E52FD-6880-0A0C-DC69-2732BD33415B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2FC060-C63D-E64B-5655-23A75A435084}"/>
              </a:ext>
            </a:extLst>
          </p:cNvPr>
          <p:cNvSpPr/>
          <p:nvPr/>
        </p:nvSpPr>
        <p:spPr>
          <a:xfrm>
            <a:off x="7721171" y="285832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1AD0AF-6722-2935-3BCA-77A4F7255A01}"/>
              </a:ext>
            </a:extLst>
          </p:cNvPr>
          <p:cNvSpPr/>
          <p:nvPr/>
        </p:nvSpPr>
        <p:spPr>
          <a:xfrm>
            <a:off x="798990" y="1608668"/>
            <a:ext cx="571501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87957D-B210-EB72-65A0-2FD1C5560127}"/>
              </a:ext>
            </a:extLst>
          </p:cNvPr>
          <p:cNvSpPr/>
          <p:nvPr/>
        </p:nvSpPr>
        <p:spPr>
          <a:xfrm>
            <a:off x="1386028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57C65D4-8BB0-B972-5D0F-347896B0D57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195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DAF0600-9D2A-4B40-8C30-00C9A372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BE34F4-C933-BE33-7D8F-E29DDAFB3DB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F0414946-40EF-974B-E035-B8D5ECEF3D8D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2D0AD5-B275-EFFA-B76B-DF80609F325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C319D6-9F7C-D464-E78D-2C811C7EE10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51631B-CDFF-AA1E-5A28-38FE182D8C2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631113-6A75-E018-F5A7-7A83D74B8522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2EEF8E-EA3A-3677-3902-CF66DE2974DD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06B62E-9062-AB02-2A16-4F5E0EF58F7A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5E308B-8861-FAC4-1346-482D1BA90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25590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F500DA-F69F-0B8D-C50C-E441CE602BE8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C5295-F968-095D-6C42-38F6E474809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F72FE0-E270-3BF9-8D7B-D9DEA092264B}"/>
              </a:ext>
            </a:extLst>
          </p:cNvPr>
          <p:cNvSpPr/>
          <p:nvPr/>
        </p:nvSpPr>
        <p:spPr>
          <a:xfrm>
            <a:off x="8176543" y="3260384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189CF-31C1-B6CA-9CB5-E33DAF2ACF8B}"/>
              </a:ext>
            </a:extLst>
          </p:cNvPr>
          <p:cNvSpPr/>
          <p:nvPr/>
        </p:nvSpPr>
        <p:spPr>
          <a:xfrm>
            <a:off x="798990" y="2074843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DA19B-FD46-BA56-AB78-516F54135000}"/>
              </a:ext>
            </a:extLst>
          </p:cNvPr>
          <p:cNvSpPr/>
          <p:nvPr/>
        </p:nvSpPr>
        <p:spPr>
          <a:xfrm>
            <a:off x="1966250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5094F26-5435-75BE-58CC-A198D16B814F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61643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781ECB-12C2-D825-ECEA-A6F42A533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CBBDC1-987E-844B-FA63-BA4D3CEEC35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7520C6F7-644D-0CF0-6FF6-9005D9ADD917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4B8A79-AFF8-2DCC-00C3-1EBB2A68AA6A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EA6070-70BB-30FE-702A-038D87FA962B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48A631-A5CA-6EAB-55C0-171338475791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FC2BC5-09AF-6A83-F026-DB613BE13F54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AF10E5-0922-2B2A-2D3D-E88E2D78ABCA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68935-D678-645F-DC5B-14F18A092070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E09280-DA9F-A62B-ECBA-8D936ADF0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81256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76AEF3-84D4-F335-52EA-4096CD6B607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49F6B-2706-8E9D-5994-566DC321863C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ABFBB1-1C33-0265-7B3B-43B0855ED22C}"/>
              </a:ext>
            </a:extLst>
          </p:cNvPr>
          <p:cNvSpPr/>
          <p:nvPr/>
        </p:nvSpPr>
        <p:spPr>
          <a:xfrm>
            <a:off x="8176543" y="246112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73FA71-F03E-B940-DA19-FEDFA7ABBA88}"/>
              </a:ext>
            </a:extLst>
          </p:cNvPr>
          <p:cNvSpPr/>
          <p:nvPr/>
        </p:nvSpPr>
        <p:spPr>
          <a:xfrm>
            <a:off x="798990" y="2523881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9A6C8-872A-0EC6-FD14-E91C10836483}"/>
              </a:ext>
            </a:extLst>
          </p:cNvPr>
          <p:cNvSpPr/>
          <p:nvPr/>
        </p:nvSpPr>
        <p:spPr>
          <a:xfrm>
            <a:off x="2554647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7779B8-F587-B498-EF10-C13483DA1A61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6623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B6D21AC-4187-5068-77D9-A120E057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49B310-F3A8-381F-5C0E-CC0B689843B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29F82D7-A8B3-E2A0-0C15-F39FEE46F3E8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5ECC16-7A41-3B4A-832E-ABBCB396AD9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5CB771-44C5-59A7-C581-F68CAAB0945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5A6D02-3217-BCB6-AC75-1F0D49781BDF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E59239-CC47-B8F7-D49A-063D70CE09D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016D50-FC0A-A10E-A917-599C29C197FC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5307B7-2372-A951-5F3C-59442901281B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81E0D4-01A3-5313-123A-BF3E8049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1268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51181D4-BE35-67AC-8882-742889F3F39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67310-5F1E-BA93-C156-59F974081360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4002F9-3FD5-C6FC-ED16-37C68EFB9199}"/>
              </a:ext>
            </a:extLst>
          </p:cNvPr>
          <p:cNvSpPr/>
          <p:nvPr/>
        </p:nvSpPr>
        <p:spPr>
          <a:xfrm>
            <a:off x="8650635" y="285207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1B1852-7269-EF63-BB4C-6F333373D48E}"/>
              </a:ext>
            </a:extLst>
          </p:cNvPr>
          <p:cNvSpPr/>
          <p:nvPr/>
        </p:nvSpPr>
        <p:spPr>
          <a:xfrm>
            <a:off x="798990" y="2986845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0C1ED-9EF7-8785-9C14-EB7114019F16}"/>
              </a:ext>
            </a:extLst>
          </p:cNvPr>
          <p:cNvSpPr/>
          <p:nvPr/>
        </p:nvSpPr>
        <p:spPr>
          <a:xfrm>
            <a:off x="3133103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D0209F6-9D6B-9495-1F11-B1D4EC91DBDA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6705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492DA1-CB5E-34F2-1254-0FDA89C19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3A7389-CCAC-0F8C-4ABB-65978A27BD1A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272EB6E-C86A-30D2-69B6-2B0113CD01D2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75461D-CFFA-AB47-93B3-FD2B797FB0E9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38CB79-1FB5-A459-B479-35440B42258C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8905E8-B68F-3132-AD8E-DA0B8688C4A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3A0B-5D03-E67D-64CF-B547EEB0A96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B9CFA8-F10A-756E-0084-5BFFF1B46C3D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0FFC63-7F92-89CF-3329-E39C8D37DE22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9A1A38-97ED-0CC4-F632-CF18F247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52176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97074A6-6794-01B5-F33A-4ADF31CFD60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6EB0F-FA92-AED6-3440-84B12EBD2AF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ACB3E3-BCF9-7850-38C1-0C20BDEA944C}"/>
              </a:ext>
            </a:extLst>
          </p:cNvPr>
          <p:cNvSpPr/>
          <p:nvPr/>
        </p:nvSpPr>
        <p:spPr>
          <a:xfrm>
            <a:off x="10459518" y="1603386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620104-4116-F20A-36E8-4994CC0473D4}"/>
              </a:ext>
            </a:extLst>
          </p:cNvPr>
          <p:cNvSpPr/>
          <p:nvPr/>
        </p:nvSpPr>
        <p:spPr>
          <a:xfrm>
            <a:off x="3724763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381601-3381-E620-CBF0-26E41D17810E}"/>
              </a:ext>
            </a:extLst>
          </p:cNvPr>
          <p:cNvSpPr/>
          <p:nvPr/>
        </p:nvSpPr>
        <p:spPr>
          <a:xfrm>
            <a:off x="5469829" y="3480829"/>
            <a:ext cx="571501" cy="42951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E692E0-D40B-6CA8-A3B7-59C41CE5222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07308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41A7AB-67BB-DC06-B3AF-C8A341DD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961CCA-92E4-194A-27D5-9DD55DE16EA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72CFAE2A-685B-E7A8-4CD8-19C32EC20B0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193BB5-66B3-0881-D537-2889AE9EA72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892DED-FC07-F4E5-9C35-D8476BF6964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AAFF37-5823-AB08-E4EB-ECBD1F5DAC9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F69A66-92D4-3FBF-F297-1F3B963B9DEF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0FDC31-BFB4-CFD6-68A8-0F22269DCF7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54BBD4-A437-B78F-CAF8-02587937338F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5CAA3C1-3A95-503B-9BC5-B3A83610E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817922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6C28C6E-BF89-0426-B89F-04122FB7126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228C0-42AA-6FC6-DEA6-C8533227C2E0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BF08E5-A7B7-2CBA-DF21-10F31806D06B}"/>
              </a:ext>
            </a:extLst>
          </p:cNvPr>
          <p:cNvSpPr/>
          <p:nvPr/>
        </p:nvSpPr>
        <p:spPr>
          <a:xfrm>
            <a:off x="10912775" y="202502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2627B-67A9-4F64-860E-3B113C5E2BF1}"/>
              </a:ext>
            </a:extLst>
          </p:cNvPr>
          <p:cNvSpPr/>
          <p:nvPr/>
        </p:nvSpPr>
        <p:spPr>
          <a:xfrm>
            <a:off x="4292653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DD42F-391D-5604-8561-5737BDB1213A}"/>
              </a:ext>
            </a:extLst>
          </p:cNvPr>
          <p:cNvSpPr/>
          <p:nvPr/>
        </p:nvSpPr>
        <p:spPr>
          <a:xfrm>
            <a:off x="5469829" y="3905372"/>
            <a:ext cx="571501" cy="4710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752C65-F4A9-AD04-8B2F-DC7769918DDC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63021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D4B296-9A2E-77AA-EB1C-8371AD5E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0B9D4A-4911-CED6-C084-21E5D4AC051C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335A967-19F1-15FE-4751-CA5EB4D93D94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C4A8F7-A57C-EA2A-994F-CA732AA29E6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CEF67-B552-A53B-FA24-33433A80A8BF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9650A8-B4E1-82A5-0FD6-AECA5EAA36CE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8BA196-9DD4-F88F-0664-B3A93105E12D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ED7CAF-7809-265C-CA3E-C01B157FDD27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39DA4-BEED-EA49-75F8-A39587E1136E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86D2A90-59F5-B26C-3646-3211C240F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7741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DAEE75-84BE-7CFB-B873-559130FCC35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FDC32-2A0B-94D7-5E39-D81EA004334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C1D410-D942-7F91-86D2-4147CD8D2051}"/>
              </a:ext>
            </a:extLst>
          </p:cNvPr>
          <p:cNvSpPr/>
          <p:nvPr/>
        </p:nvSpPr>
        <p:spPr>
          <a:xfrm>
            <a:off x="10912775" y="119631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0460C-6AC6-8ABC-F847-E08D6BD106D5}"/>
              </a:ext>
            </a:extLst>
          </p:cNvPr>
          <p:cNvSpPr/>
          <p:nvPr/>
        </p:nvSpPr>
        <p:spPr>
          <a:xfrm>
            <a:off x="4884508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209174-8EB5-0345-4E67-CAC7A46C803F}"/>
              </a:ext>
            </a:extLst>
          </p:cNvPr>
          <p:cNvSpPr/>
          <p:nvPr/>
        </p:nvSpPr>
        <p:spPr>
          <a:xfrm>
            <a:off x="5469829" y="4354072"/>
            <a:ext cx="571501" cy="4710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8F5C05-4CD4-6446-DBCF-E0997007335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9603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5FA1487-55A9-1695-81A7-13C169E8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F628EF-107C-A259-8B64-116B9A56B51F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F764-8749-C0FD-D7E3-B189175A94D0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2E8108E-D668-FEF2-4A40-EC8818A2D68E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5197E3D-B561-027C-E6C7-48412B213125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CE7BF30-1573-B0CC-BEAF-4E7A8FFBA5AC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C03AC2A-B6EE-ECC5-637D-6665B2924479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09B8AA2-9543-7C2F-43BB-E1FC3D65E818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BB10CE7-2BA2-562E-C55D-D285566C762A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A66DACD-D8F8-C753-8E02-44484D819BF1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35612C7-1F84-F08D-3DD3-22F1D665E79A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D6D1257-CC92-6002-5933-10A2A4F423E0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39D7E5A-2DA5-E4C3-6F45-190D4B6CDA3A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2AA5115-A626-E0DE-0683-1570AC38AD12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CFEF910-00D7-9DBE-50D4-2A4C42A76F5B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33536B9-4F8B-DF76-5473-5C35C24D19E8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A1663EB-C52A-5D63-2742-E7F87E4F824C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DEF462E-23C2-1130-F92B-C37E52B6DC5D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24E79-A543-EEA5-E507-4A3478D73CB9}"/>
              </a:ext>
            </a:extLst>
          </p:cNvPr>
          <p:cNvSpPr txBox="1"/>
          <p:nvPr/>
        </p:nvSpPr>
        <p:spPr>
          <a:xfrm>
            <a:off x="5155523" y="5635677"/>
            <a:ext cx="1184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C0278-CA42-60D7-90BA-B89DE72090E4}"/>
              </a:ext>
            </a:extLst>
          </p:cNvPr>
          <p:cNvSpPr txBox="1"/>
          <p:nvPr/>
        </p:nvSpPr>
        <p:spPr>
          <a:xfrm rot="16200000">
            <a:off x="44766" y="2672003"/>
            <a:ext cx="1183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7A893-3C4B-DCF0-A5D9-07056BCAB41C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can see two different clusters and some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outliers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5F6C46B-7DF2-E91B-416A-29B4CE7F55A2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27896BA-F33D-AC5E-C7E3-C59E40854AB4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508BABC-8715-88CF-3926-209AAA68FDF4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26DEA21-E3EF-FF02-C95F-9834A845D95E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66B5660-383E-B039-A4F9-4CF79A6783A9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29948A1-4417-CA74-8AFB-861A5C42515B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106C240-A3D3-DC21-8DEE-5C84A8B79CB9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5D77F5-652C-E582-4608-5FE1D4ECDC69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2443784-52B5-ECD9-55AD-4AC392614E7D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9F1FA76-2030-028A-F505-4DAB2AA24D2C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6AC9A2D-156A-C15B-8C50-1B6F17EC9C69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CD557E9-42AF-F531-AB22-08C3F3845659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676B9C-296A-5963-3F8C-AA58AD1C3206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B94FEDC-7319-49B4-563B-543E5271268D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F6313D4-AAE5-B9FA-E13C-11344DC70D71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B211ED5-F5F3-B9BA-56AF-1AD46936DA8A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927310-165C-1FD6-338D-746D455C6B95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913656-58CB-BD8E-9CD4-5C053C3722D0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ABF918C-C504-6C88-F336-206084D2D391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D1C889-7833-1ADB-C477-FCCBC2AF7688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6F962B-D51E-D8BB-A15A-ECC4A03F658A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E78E99-C850-7735-10D9-F1BF8F61FA23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8F761D-79D9-A464-7798-89416C43C1AA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A003BC-1C70-D9D2-CE0F-34B3455664DF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F42A82-8A69-8B8B-B41D-6A14A5E99A0E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50CF21-89CE-8914-014D-043FE68505A7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72FA18-039E-CAC4-8A10-D1D2D52CDD5F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99192C-FB99-6A9B-DADF-3519976C0612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B0273D-260B-A51E-A839-C8E15B92066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B3CA5E-46E3-9728-02FB-3C6D44472FA3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ABFF52-2E88-C5C0-391B-EEDE2D749394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E0367AF-F4FE-49B0-91D8-7C8473C0E753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6537909-FF07-B960-1A73-2268AE528989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C0C741E-2682-68DD-6CE4-951A3EBC8042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A0F85BA-C24B-4073-13C8-CFE8E17324B6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351C04-B660-2605-8401-40FB5BC7BE41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B4754A6-3C32-BD23-6AA5-DE0550FFF79E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60C86D3-10C1-64F7-A5CD-8D44D2EB45F2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4B811C-35D6-E750-08C6-F010CEA94201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DC71ED-3468-8A46-0671-D4159B20C210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7D14D33-15C6-EBDF-ECF1-ED1CAC2A15DE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D10F585-06BA-E7D4-D77D-A2CA53BD44DD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AD16DBC-F263-58D8-94C5-E4FDBC9F951A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7CC37-22EE-06DC-D0F3-6C4160E1A98E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B1FDA8-BB9C-4F46-06D4-9C6421AF4577}"/>
              </a:ext>
            </a:extLst>
          </p:cNvPr>
          <p:cNvGrpSpPr/>
          <p:nvPr/>
        </p:nvGrpSpPr>
        <p:grpSpPr>
          <a:xfrm>
            <a:off x="1144204" y="2238037"/>
            <a:ext cx="9336773" cy="3386236"/>
            <a:chOff x="1144204" y="2238037"/>
            <a:chExt cx="9336773" cy="33862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06F11B-77BD-1E65-BB9F-EB12B63175E8}"/>
                </a:ext>
              </a:extLst>
            </p:cNvPr>
            <p:cNvGrpSpPr/>
            <p:nvPr/>
          </p:nvGrpSpPr>
          <p:grpSpPr>
            <a:xfrm>
              <a:off x="1144204" y="2238037"/>
              <a:ext cx="9336773" cy="2541244"/>
              <a:chOff x="1144204" y="2238037"/>
              <a:chExt cx="9336773" cy="254124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ECDBDE-33A8-61DD-B4F8-57A064CF98F0}"/>
                  </a:ext>
                </a:extLst>
              </p:cNvPr>
              <p:cNvSpPr txBox="1"/>
              <p:nvPr/>
            </p:nvSpPr>
            <p:spPr>
              <a:xfrm>
                <a:off x="1144204" y="2458058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D1CDFC-84E9-E0F2-9B0C-303317CFA514}"/>
                  </a:ext>
                </a:extLst>
              </p:cNvPr>
              <p:cNvSpPr txBox="1"/>
              <p:nvPr/>
            </p:nvSpPr>
            <p:spPr>
              <a:xfrm>
                <a:off x="1270351" y="4037328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5A44C7-14CB-B752-4C6C-4310EEA02F22}"/>
                  </a:ext>
                </a:extLst>
              </p:cNvPr>
              <p:cNvSpPr txBox="1"/>
              <p:nvPr/>
            </p:nvSpPr>
            <p:spPr>
              <a:xfrm>
                <a:off x="9566580" y="4086464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FFA6D8B-538E-0D21-5458-3FBD093FC2D2}"/>
                  </a:ext>
                </a:extLst>
              </p:cNvPr>
              <p:cNvSpPr/>
              <p:nvPr/>
            </p:nvSpPr>
            <p:spPr>
              <a:xfrm rot="19756107">
                <a:off x="1641002" y="2238037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EC1C85D6-54A3-99BA-15CA-153B196B8642}"/>
                  </a:ext>
                </a:extLst>
              </p:cNvPr>
              <p:cNvSpPr/>
              <p:nvPr/>
            </p:nvSpPr>
            <p:spPr>
              <a:xfrm rot="2405139">
                <a:off x="1679565" y="4420643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DD78A5EA-A9B9-F613-3845-234966FCB570}"/>
                  </a:ext>
                </a:extLst>
              </p:cNvPr>
              <p:cNvSpPr/>
              <p:nvPr/>
            </p:nvSpPr>
            <p:spPr>
              <a:xfrm rot="5400000">
                <a:off x="9863543" y="4516302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5669EC-AC5F-D49C-5C2B-E2C2C542E001}"/>
                </a:ext>
              </a:extLst>
            </p:cNvPr>
            <p:cNvSpPr txBox="1"/>
            <p:nvPr/>
          </p:nvSpPr>
          <p:spPr>
            <a:xfrm>
              <a:off x="4170544" y="5254941"/>
              <a:ext cx="91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Outlier</a:t>
              </a:r>
              <a:endPara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Arrow: Right 17">
              <a:extLst>
                <a:ext uri="{FF2B5EF4-FFF2-40B4-BE49-F238E27FC236}">
                  <a16:creationId xmlns:a16="http://schemas.microsoft.com/office/drawing/2014/main" id="{8BD45E11-53E7-2442-7E7A-D3766C14CE55}"/>
                </a:ext>
              </a:extLst>
            </p:cNvPr>
            <p:cNvSpPr/>
            <p:nvPr/>
          </p:nvSpPr>
          <p:spPr>
            <a:xfrm>
              <a:off x="5049141" y="5358778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5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" grpId="0"/>
      <p:bldP spid="66" grpId="0" animBg="1"/>
      <p:bldP spid="67" grpId="0" animBg="1"/>
      <p:bldP spid="68" grpId="0" animBg="1"/>
      <p:bldP spid="70" grpId="0" animBg="1"/>
      <p:bldP spid="71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61" grpId="0" animBg="1"/>
      <p:bldP spid="63" grpId="0" animBg="1"/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0" grpId="0" animBg="1"/>
      <p:bldP spid="62" grpId="0" animBg="1"/>
      <p:bldP spid="64" grpId="0" animBg="1"/>
      <p:bldP spid="65" grpId="0" animBg="1"/>
      <p:bldP spid="69" grpId="0" animBg="1"/>
      <p:bldP spid="10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664AA75-B541-779C-59C2-FB7F45F6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48B991-6E76-D681-2155-E4C2F189C02C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7CE44B8-A3E2-8F11-8E4B-127DB7F93B1D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34CA9-A464-BD22-DF70-7D72CF2597A8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42727-E97C-A817-6AFD-D9C85D6A84A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D0C1D-5B18-3AEC-AD1F-8B821E109B4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B443C5-4380-B85B-39B6-7E835CDF578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222E67-BA49-9B9D-3746-A4DD922EA28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837867-C99F-29F6-CC48-A98A408CF0A0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4208875-5BE8-2799-6084-B90E6BA79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36720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09EBE1-863C-2C18-5381-FA1EB598029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C4BCE-7022-4530-C0B5-D86635DE33D6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835098-2A1E-D42B-F688-4BE3A65BBE74}"/>
              </a:ext>
            </a:extLst>
          </p:cNvPr>
          <p:cNvSpPr/>
          <p:nvPr/>
        </p:nvSpPr>
        <p:spPr>
          <a:xfrm>
            <a:off x="10912775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E7B5A-01C0-017D-1D21-9EF835F09B46}"/>
              </a:ext>
            </a:extLst>
          </p:cNvPr>
          <p:cNvSpPr/>
          <p:nvPr/>
        </p:nvSpPr>
        <p:spPr>
          <a:xfrm>
            <a:off x="3724977" y="4825168"/>
            <a:ext cx="1731031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9FD07A-291D-570E-EC8D-0D141464B3BC}"/>
              </a:ext>
            </a:extLst>
          </p:cNvPr>
          <p:cNvSpPr/>
          <p:nvPr/>
        </p:nvSpPr>
        <p:spPr>
          <a:xfrm>
            <a:off x="5469829" y="3429000"/>
            <a:ext cx="571501" cy="139616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A6996E-0A2C-3CED-E695-8767EEDBAA7E}"/>
              </a:ext>
            </a:extLst>
          </p:cNvPr>
          <p:cNvSpPr/>
          <p:nvPr/>
        </p:nvSpPr>
        <p:spPr>
          <a:xfrm>
            <a:off x="5456008" y="5296544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050853-5B63-B67D-2216-CED1A6EF0B2C}"/>
              </a:ext>
            </a:extLst>
          </p:cNvPr>
          <p:cNvSpPr/>
          <p:nvPr/>
        </p:nvSpPr>
        <p:spPr>
          <a:xfrm>
            <a:off x="6039953" y="4843131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90A8F3-D4D5-533C-5BF2-7049302E9E79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93921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51CF2B4-8AA8-ECAB-A7AD-05192EEA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190CD8-2514-D311-E0FD-CC14371A4A4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D0E45EE-9819-14C0-EC7F-9EBAE127D86C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D448CE-610F-4CF8-88FD-27AFCC52A705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96492-C69A-13D6-3B71-FDE7F60BA8BD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757421-D9E6-5B49-25D9-531FA55317FF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44EC35-800A-C0F3-5EC5-8480040DE007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0CBF29-E93A-E422-98A8-841D3A682EB9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92BF8-B8CD-A2D6-C918-114BB51E1409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6A9CE3B-3892-32EF-25AF-53B40673B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03017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906AF21-E0C8-A4D8-91F5-505CC82A648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81CF7-B2A9-0D1B-1396-70C0A748528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B6C028-0D12-FD0D-4826-08338181BBB2}"/>
              </a:ext>
            </a:extLst>
          </p:cNvPr>
          <p:cNvSpPr/>
          <p:nvPr/>
        </p:nvSpPr>
        <p:spPr>
          <a:xfrm>
            <a:off x="11354914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D6E1B5-44B1-DCE7-A7A2-2B73683EDF5F}"/>
              </a:ext>
            </a:extLst>
          </p:cNvPr>
          <p:cNvSpPr/>
          <p:nvPr/>
        </p:nvSpPr>
        <p:spPr>
          <a:xfrm>
            <a:off x="5456008" y="5296544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6BCC8-4CDF-1722-C95A-F50A7A668D92}"/>
              </a:ext>
            </a:extLst>
          </p:cNvPr>
          <p:cNvSpPr/>
          <p:nvPr/>
        </p:nvSpPr>
        <p:spPr>
          <a:xfrm>
            <a:off x="6039953" y="4843131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422E2BA-9B66-1FA4-E196-C9288DF625C4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29188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0286678-53B5-DD72-11A0-A72E01A15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878520"/>
                  </p:ext>
                </p:extLst>
              </p:nvPr>
            </p:nvGraphicFramePr>
            <p:xfrm>
              <a:off x="2654714" y="1625600"/>
              <a:ext cx="6763606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81803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81803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0286678-53B5-DD72-11A0-A72E01A15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878520"/>
                  </p:ext>
                </p:extLst>
              </p:nvPr>
            </p:nvGraphicFramePr>
            <p:xfrm>
              <a:off x="2654714" y="1625600"/>
              <a:ext cx="6763606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81803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81803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752" t="-6897" r="-752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B785-9442-588B-9382-35E40A909E1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76600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D68AB-D5BE-A18D-5568-7CF11129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568B55B-2245-E84B-AD07-A033620CA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43641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568B55B-2245-E84B-AD07-A033620CA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43641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6897" r="-100376" b="-10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6897" r="-376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8EC5B0-1A6F-692E-9DFA-232D47233C1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36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3054-73CF-8BF5-D1A7-8C21B3B46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7BA3AB9-46A0-BD8E-A534-B9097A114D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001856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7BA3AB9-46A0-BD8E-A534-B9097A114D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001856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6897" r="-100376" b="-10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6897" r="-376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ACE7BA2-975F-E8E3-437E-83046DEA7FE5}"/>
              </a:ext>
            </a:extLst>
          </p:cNvPr>
          <p:cNvSpPr/>
          <p:nvPr/>
        </p:nvSpPr>
        <p:spPr>
          <a:xfrm>
            <a:off x="1039368" y="1986417"/>
            <a:ext cx="10113264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2A98B-FD23-85D9-C09F-01752E5E1242}"/>
              </a:ext>
            </a:extLst>
          </p:cNvPr>
          <p:cNvSpPr/>
          <p:nvPr/>
        </p:nvSpPr>
        <p:spPr>
          <a:xfrm>
            <a:off x="1039368" y="4954753"/>
            <a:ext cx="10113264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2F330C-B41B-5025-1906-933FB629B3A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671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D7FEE3F-82AE-248E-AEED-4622F1F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1AC5BFE-AD87-96A9-585B-AEF4FE7F35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3947822"/>
                  </p:ext>
                </p:extLst>
              </p:nvPr>
            </p:nvGraphicFramePr>
            <p:xfrm>
              <a:off x="563142" y="763154"/>
              <a:ext cx="5532858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286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1AC5BFE-AD87-96A9-585B-AEF4FE7F35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3947822"/>
                  </p:ext>
                </p:extLst>
              </p:nvPr>
            </p:nvGraphicFramePr>
            <p:xfrm>
              <a:off x="563142" y="763154"/>
              <a:ext cx="5532858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286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000" r="-10068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79" t="-2000" r="-1379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C4D3882-5F7E-5D04-2E65-A1CC5DAE69D1}"/>
              </a:ext>
            </a:extLst>
          </p:cNvPr>
          <p:cNvSpPr/>
          <p:nvPr/>
        </p:nvSpPr>
        <p:spPr>
          <a:xfrm>
            <a:off x="563142" y="1414679"/>
            <a:ext cx="5532858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BD6F5B-BB26-A868-9054-86807F2A8368}"/>
              </a:ext>
            </a:extLst>
          </p:cNvPr>
          <p:cNvSpPr/>
          <p:nvPr/>
        </p:nvSpPr>
        <p:spPr>
          <a:xfrm>
            <a:off x="563142" y="4356223"/>
            <a:ext cx="5532858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510E7F-BFF3-E0A9-D700-A37D8403022B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759EDB32-EB75-6598-B092-89A82451F6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1250656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2B0C8-9C4A-FDF9-FE4A-07CAEAF1A630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46E123-32B8-5D8F-C6A4-329DE13A80AB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001D10-F963-02C9-23D5-7F15DEAB6BA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A472E7-04A7-5920-278E-70D6913C1D5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4A5453-9F59-6DB7-4A5B-5D62A7012235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0D544A-4C1B-18FE-B9A6-25E2E09A06C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E4EA4C14-88F2-EE2F-9409-B43AE699DD30}"/>
              </a:ext>
            </a:extLst>
          </p:cNvPr>
          <p:cNvSpPr/>
          <p:nvPr/>
        </p:nvSpPr>
        <p:spPr>
          <a:xfrm>
            <a:off x="10912237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97D136-358F-FAAA-817B-9BF05E7F5F29}"/>
              </a:ext>
            </a:extLst>
          </p:cNvPr>
          <p:cNvSpPr/>
          <p:nvPr/>
        </p:nvSpPr>
        <p:spPr>
          <a:xfrm>
            <a:off x="8174577" y="28597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6E8B6-AB9C-A17B-0248-25F06E0ED156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C4549-A321-E24E-24DD-4C640422B873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CD803A-3502-ABBE-4F0F-9189C8A51AC6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87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82A232-B925-89F5-0D73-88B7FC85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9E57FF2-6CFD-3E05-D126-D3EB13F7C7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662888"/>
                  </p:ext>
                </p:extLst>
              </p:nvPr>
            </p:nvGraphicFramePr>
            <p:xfrm>
              <a:off x="563142" y="763154"/>
              <a:ext cx="5532858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286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9E57FF2-6CFD-3E05-D126-D3EB13F7C7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662888"/>
                  </p:ext>
                </p:extLst>
              </p:nvPr>
            </p:nvGraphicFramePr>
            <p:xfrm>
              <a:off x="563142" y="763154"/>
              <a:ext cx="5532858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286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000" r="-10068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79" t="-2000" r="-1379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C54FE72-9E33-F6CE-400D-BB1B2D2855FF}"/>
              </a:ext>
            </a:extLst>
          </p:cNvPr>
          <p:cNvSpPr/>
          <p:nvPr/>
        </p:nvSpPr>
        <p:spPr>
          <a:xfrm>
            <a:off x="563142" y="1394536"/>
            <a:ext cx="5532858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8DAFC-1BB0-7D52-FE57-AEC9AA271E84}"/>
              </a:ext>
            </a:extLst>
          </p:cNvPr>
          <p:cNvSpPr/>
          <p:nvPr/>
        </p:nvSpPr>
        <p:spPr>
          <a:xfrm>
            <a:off x="563142" y="4381162"/>
            <a:ext cx="5532858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990D2C-301A-EFEC-596B-8E9DAFA5FB7E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D7B8AD5E-DB6F-C6B7-41ED-AE26CFD568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97592351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7F6B05-8A32-1954-5BC2-D849AD56DDBF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222C4-7306-D449-7963-E81EB0DD023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A925CF-F5C5-52CB-94FD-213BC587C9B8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0A92E-77E3-0D73-13C4-A571FA628FE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A8B43F-AFDD-3CAC-B7BB-2F458D905592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45EDB2-513D-7512-1E69-E04364579D8C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812D00-1382-5E9A-630E-75B6F3BB6C19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15E81-6ACB-123E-5669-DFCF984EB783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9CF105-4DDF-2AB8-2C22-07415EED949A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5: </a:t>
            </a:r>
            <a:r>
              <a:rPr lang="en-US" dirty="0"/>
              <a:t>Determine the </a:t>
            </a:r>
            <a:r>
              <a:rPr lang="en-US" b="1" dirty="0"/>
              <a:t>non-core points</a:t>
            </a:r>
            <a:r>
              <a:rPr lang="en-US" dirty="0"/>
              <a:t>. A data point will be a </a:t>
            </a:r>
            <a:r>
              <a:rPr lang="en-PH" dirty="0"/>
              <a:t>non-core point if its number of </a:t>
            </a:r>
            <a:r>
              <a:rPr lang="en-PH" dirty="0" err="1"/>
              <a:t>neighbours</a:t>
            </a:r>
            <a:r>
              <a:rPr lang="en-PH" dirty="0"/>
              <a:t> is less than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r>
              <a:rPr lang="en-US" b="1" dirty="0">
                <a:solidFill>
                  <a:srgbClr val="7030A0"/>
                </a:solidFill>
              </a:rPr>
              <a:t>.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1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B0F7E39-3A20-D906-86F0-DC5368689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F9AB5C7-1D7E-D084-3CC7-1BB4D96EA6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607583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F9AB5C7-1D7E-D084-3CC7-1BB4D96EA6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607583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000" r="-19909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835" t="-2000" r="-10091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D58D12-8D3D-00A3-C327-3CCD5B08FC45}"/>
              </a:ext>
            </a:extLst>
          </p:cNvPr>
          <p:cNvSpPr/>
          <p:nvPr/>
        </p:nvSpPr>
        <p:spPr>
          <a:xfrm>
            <a:off x="563142" y="4381162"/>
            <a:ext cx="5532858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5999A4-1EE4-34F6-7498-D77177434ED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8392624F-F141-915E-D1AD-38601989BD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168815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9D9640-25B8-D949-7AE9-BA44AC9A05DC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FA2B04-EBD6-358A-FAAE-E760F412270F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B0CED-2D2C-7FE1-3ABD-A8C85E7F7CD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E94281-D2FC-6B79-437D-38B6383B9E2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C933E-9E7C-86D6-6C69-2F7875357FC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4958E9-7E5E-5D1F-EC6E-76B503C0B4D6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7C132D-FFFF-D599-5844-3B473E2CB0B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A787E-977E-84EA-7C77-2BE99CE9137C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E46079-D0A6-1A60-16E4-C8AA58AAE85F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6: </a:t>
            </a:r>
            <a:r>
              <a:rPr lang="en-US" dirty="0"/>
              <a:t>Randomly pick a </a:t>
            </a:r>
            <a:r>
              <a:rPr lang="en-US" b="1" dirty="0">
                <a:solidFill>
                  <a:srgbClr val="FF0000"/>
                </a:solidFill>
              </a:rPr>
              <a:t>core point </a:t>
            </a:r>
            <a:r>
              <a:rPr lang="en-US" dirty="0"/>
              <a:t>and add it to the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88564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FC7569F-6BF1-8ED4-068C-1775F8FC7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4B0DE8-F374-8D8A-2DFD-0A4007C4014B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4BDDD3DF-6D49-D407-1F71-0624DA4ACDD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15093202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580FE1-F9B5-EE8B-279E-11BE59F9E678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D11D23-0B8F-6297-62A0-692077C9661C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CFA2F-ABEF-71CF-C20D-59CB9A99AA4C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5F0D40-54E1-2A9F-1855-B13774FAC2B1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AAF150-D59A-94E7-5759-04EDE9EFC4BB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599F2C-2055-02F7-9E03-8DD5B870974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A0E3826-822D-21DE-42C9-35D34A4E94E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BA272-44EF-497D-0A8F-F4084BC61504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DC1A90CD-F276-8C4D-0D9F-656998F968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017767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DC1A90CD-F276-8C4D-0D9F-656998F968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017767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" r="-19909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835" t="-2000" r="-10091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1E637B-85DF-7DEF-545D-61489ABCFB7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7: </a:t>
            </a:r>
            <a:r>
              <a:rPr lang="en-US" dirty="0"/>
              <a:t>Add all </a:t>
            </a:r>
            <a:r>
              <a:rPr lang="en-US" b="1" dirty="0"/>
              <a:t>non-core points </a:t>
            </a:r>
            <a:r>
              <a:rPr lang="en-US" dirty="0"/>
              <a:t>to the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346439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D9D2688-2822-8E29-9AB4-CC87A78C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8A76B6-89AC-0EC7-ADB2-1483E1E9BA22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DAFF8E3B-5837-3765-0E61-6950AEBD10A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07840554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9C453D-CBA9-259C-4E06-55A6266AAE80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93749-0A27-D4FD-4B61-7F40A62C8E2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8965E2-57B8-0950-1ECA-FA259EA55CF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96948C-18E3-821F-2B58-BDCB36E0CFB7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19112E-985F-2DC0-2830-203103DB1119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EE7D24-07E7-492F-2470-04EBA4029529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BA6C68-9C59-77CD-EE0A-AD6FA32170EF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05E43-35D1-1F44-B691-70E5425A81A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4B56EF0-3AC5-CA35-6B67-DBAF88814D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219776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4B56EF0-3AC5-CA35-6B67-DBAF88814D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219776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" r="-19909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835" t="-2000" r="-10091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EFFA22-09A8-E368-9259-AF6F8883909B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8: </a:t>
            </a:r>
            <a:r>
              <a:rPr lang="en-US" dirty="0"/>
              <a:t>For the </a:t>
            </a:r>
            <a:r>
              <a:rPr lang="en-US" b="1" dirty="0">
                <a:solidFill>
                  <a:srgbClr val="FF0000"/>
                </a:solidFill>
              </a:rPr>
              <a:t>core points </a:t>
            </a:r>
            <a:r>
              <a:rPr lang="en-US" dirty="0"/>
              <a:t>that were not added to the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r>
              <a:rPr lang="en-US" dirty="0"/>
              <a:t>, add them to a </a:t>
            </a:r>
            <a:r>
              <a:rPr lang="en-US" b="1" dirty="0">
                <a:solidFill>
                  <a:srgbClr val="00B0F0"/>
                </a:solidFill>
              </a:rPr>
              <a:t>second cluster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43889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035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 we use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K-Means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partition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nested clusters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like in this example, it might have difficulty identifying these two clusters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F596ED-0476-C210-DBD9-2E73B5827F31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5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7" grpId="1" animBg="1"/>
      <p:bldP spid="68" grpId="0" animBg="1"/>
      <p:bldP spid="69" grpId="0" animBg="1"/>
      <p:bldP spid="70" grpId="0" animBg="1"/>
      <p:bldP spid="71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C4B40D-46A1-0247-D269-3ADEDB9D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7255B7F-634F-909D-4D85-1751B13D1B8E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6E1FC9B7-401B-7870-8530-486C8553D7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441658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81E31-E99B-653E-6DBF-3C27794C4D2A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2FAA28-B260-E9F4-13A5-EB532631804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10C21D-15CE-A4E0-38B9-0CBACECCEB7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752CB9-BE2B-98B4-FBDF-985F859F1B26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9793A-557F-9860-F55E-A558042C654F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7423FE-ED90-5AB2-BA51-63B544396DE3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152110C-F542-8DBD-0E08-38B66910E27D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907BB8-8AE9-9284-D46B-39EF8CA65138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D32DFDB-E62D-7B7C-9AE1-E4BA808C0B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9957961"/>
                  </p:ext>
                </p:extLst>
              </p:nvPr>
            </p:nvGraphicFramePr>
            <p:xfrm>
              <a:off x="563142" y="763154"/>
              <a:ext cx="5532860" cy="4343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D32DFDB-E62D-7B7C-9AE1-E4BA808C0B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9957961"/>
                  </p:ext>
                </p:extLst>
              </p:nvPr>
            </p:nvGraphicFramePr>
            <p:xfrm>
              <a:off x="563142" y="763154"/>
              <a:ext cx="5532860" cy="4343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961" r="-199091" b="-5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835" t="-1961" r="-100917" b="-5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DA66BB-EC03-7A51-D96D-D0563F82930B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8: </a:t>
            </a:r>
            <a:r>
              <a:rPr lang="en-US" dirty="0"/>
              <a:t>Add all </a:t>
            </a:r>
            <a:r>
              <a:rPr lang="en-US" b="1" dirty="0"/>
              <a:t>non-core points </a:t>
            </a:r>
            <a:r>
              <a:rPr lang="en-US" dirty="0"/>
              <a:t>to the </a:t>
            </a:r>
            <a:r>
              <a:rPr lang="en-US" b="1" dirty="0">
                <a:solidFill>
                  <a:srgbClr val="00B0F0"/>
                </a:solidFill>
              </a:rPr>
              <a:t>second cluster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0690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68998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can help us handle nested clusters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E3409F-D7D8-C062-E11C-C2D2EF4C4423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2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2865</TotalTime>
  <Words>4251</Words>
  <Application>Microsoft Macintosh PowerPoint</Application>
  <PresentationFormat>Widescreen</PresentationFormat>
  <Paragraphs>2388</Paragraphs>
  <Slides>80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Aptos</vt:lpstr>
      <vt:lpstr>Aptos Display</vt:lpstr>
      <vt:lpstr>Arial</vt:lpstr>
      <vt:lpstr>Calibri</vt:lpstr>
      <vt:lpstr>Calibri (Body)</vt:lpstr>
      <vt:lpstr>Cambria Math</vt:lpstr>
      <vt:lpstr>Charter</vt:lpstr>
      <vt:lpstr>Wingdings</vt:lpstr>
      <vt:lpstr>Office Theme</vt:lpstr>
      <vt:lpstr>1_Office Theme</vt:lpstr>
      <vt:lpstr>DBSCAN</vt:lpstr>
      <vt:lpstr>PowerPoint Presentation</vt:lpstr>
      <vt:lpstr>What is DBSCAN?</vt:lpstr>
      <vt:lpstr>What is DBSCAN?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350</cp:revision>
  <dcterms:created xsi:type="dcterms:W3CDTF">2024-08-08T01:29:50Z</dcterms:created>
  <dcterms:modified xsi:type="dcterms:W3CDTF">2025-12-03T12:31:19Z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